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 Heavy" charset="1" panose="00000A00000000000000"/>
      <p:regular r:id="rId18"/>
    </p:embeddedFont>
    <p:embeddedFont>
      <p:font typeface="Open Sauce Bold" charset="1" panose="00000800000000000000"/>
      <p:regular r:id="rId19"/>
    </p:embeddedFont>
    <p:embeddedFont>
      <p:font typeface="Canva Sans Medium" charset="1" panose="020B0603030501040103"/>
      <p:regular r:id="rId20"/>
    </p:embeddedFont>
    <p:embeddedFont>
      <p:font typeface="Extenda 40 Hecto" charset="1" panose="020B0003020200000002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Canva Sans" charset="1" panose="020B0503030501040103"/>
      <p:regular r:id="rId24"/>
    </p:embeddedFont>
    <p:embeddedFont>
      <p:font typeface="League Spartan" charset="1" panose="00000800000000000000"/>
      <p:regular r:id="rId25"/>
    </p:embeddedFont>
    <p:embeddedFont>
      <p:font typeface="Garet Bold" charset="1" panose="00000000000000000000"/>
      <p:regular r:id="rId26"/>
    </p:embeddedFont>
    <p:embeddedFont>
      <p:font typeface="Canva Sans Bold" charset="1" panose="020B0803030501040103"/>
      <p:regular r:id="rId27"/>
    </p:embeddedFont>
    <p:embeddedFont>
      <p:font typeface="Garet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https://gabrielsmonteiro.github.io/2025.1-T02-Virginia-Rometty/fase2/detalhamento/" TargetMode="External" Type="http://schemas.openxmlformats.org/officeDocument/2006/relationships/hyperlink"/><Relationship Id="rId5" Target="https://gabrielsmonteiro.github.io/2025.1-T02-Virginia-Rometty/fase2/abstraction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jpeg" Type="http://schemas.openxmlformats.org/officeDocument/2006/relationships/image"/><Relationship Id="rId13" Target="../media/image2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Relationship Id="rId8" Target="https://gabrielsmonteiro.github.io/2025.1-T02-Virginia-Rometty/fase2/detalhamento/" TargetMode="External" Type="http://schemas.openxmlformats.org/officeDocument/2006/relationships/hyperlink"/><Relationship Id="rId9" Target="https://gabrielsmonteiro.github.io/2025.1-T02-Virginia-Rometty/fase2/abstraction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33681"/>
            <a:ext cx="15815465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0"/>
              </a:lnSpc>
            </a:pPr>
            <a:r>
              <a:rPr lang="en-US" b="true" sz="14000" spc="42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ANÁLISE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620549" y="5529337"/>
            <a:ext cx="1514288" cy="151428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345" r="0" b="-1834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752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6341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44165" y="9258300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1985406"/>
            <a:ext cx="5973527" cy="4301076"/>
          </a:xfrm>
          <a:custGeom>
            <a:avLst/>
            <a:gdLst/>
            <a:ahLst/>
            <a:cxnLst/>
            <a:rect r="r" b="b" t="t" l="l"/>
            <a:pathLst>
              <a:path h="4301076" w="5973527">
                <a:moveTo>
                  <a:pt x="0" y="0"/>
                </a:moveTo>
                <a:lnTo>
                  <a:pt x="5973527" y="0"/>
                </a:lnTo>
                <a:lnTo>
                  <a:pt x="5973527" y="4301075"/>
                </a:lnTo>
                <a:lnTo>
                  <a:pt x="0" y="4301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376" t="-37417" r="-15847" b="-4622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34837" y="5219681"/>
            <a:ext cx="11124463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b="true" sz="14000" spc="420">
                <a:solidFill>
                  <a:srgbClr val="563A3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AGROMART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7099" y="8702675"/>
            <a:ext cx="973380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3500" spc="35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GABRIEL MONTEIRO - 221021975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77099" y="8175625"/>
            <a:ext cx="9733802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3500" spc="35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GRUPO VIRGINIA ROMETTY</a:t>
            </a:r>
          </a:p>
          <a:p>
            <a:pPr algn="ctr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2178" y="6091640"/>
            <a:ext cx="28846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279">
                <a:solidFill>
                  <a:srgbClr val="D0AD8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Portabilidade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3850" y="6548840"/>
            <a:ext cx="6860972" cy="21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850"/>
              </a:lnSpc>
              <a:buFont typeface="Arial"/>
              <a:buChar char="•"/>
            </a:pPr>
            <a:r>
              <a:rPr lang="en-US" sz="1900" spc="38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M1 – Compatibilidade de navegadores (100%)</a:t>
            </a:r>
          </a:p>
          <a:p>
            <a:pPr algn="l" marL="410213" indent="-205106" lvl="1">
              <a:lnSpc>
                <a:spcPts val="2850"/>
              </a:lnSpc>
              <a:buFont typeface="Arial"/>
              <a:buChar char="•"/>
            </a:pPr>
            <a:r>
              <a:rPr lang="en-US" sz="1900" spc="38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M2 – Instalação 3/4 dispositivos (75%)</a:t>
            </a:r>
          </a:p>
          <a:p>
            <a:pPr algn="l" marL="410213" indent="-205106" lvl="1">
              <a:lnSpc>
                <a:spcPts val="2850"/>
              </a:lnSpc>
              <a:buFont typeface="Arial"/>
              <a:buChar char="•"/>
            </a:pPr>
            <a:r>
              <a:rPr lang="en-US" sz="1900" spc="38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M3 – Tempo de build: 210 min</a:t>
            </a:r>
          </a:p>
          <a:p>
            <a:pPr algn="l" marL="410213" indent="-205106" lvl="1">
              <a:lnSpc>
                <a:spcPts val="2850"/>
              </a:lnSpc>
              <a:buFont typeface="Arial"/>
              <a:buChar char="•"/>
            </a:pPr>
            <a:r>
              <a:rPr lang="en-US" sz="1900" spc="38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M4 – Bugs críticos: 0%</a:t>
            </a:r>
          </a:p>
          <a:p>
            <a:pPr algn="l">
              <a:lnSpc>
                <a:spcPts val="285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953037" y="6091640"/>
            <a:ext cx="296518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279">
                <a:solidFill>
                  <a:srgbClr val="D0AD8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Conformidade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68759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6" y="0"/>
                </a:lnTo>
                <a:lnTo>
                  <a:pt x="415136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97628"/>
            <a:ext cx="519790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 spc="254">
                <a:solidFill>
                  <a:srgbClr val="4E9B5B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FASE 04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4218169"/>
            <a:ext cx="1105262" cy="11052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63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581331" y="5419830"/>
            <a:ext cx="0" cy="519410"/>
          </a:xfrm>
          <a:prstGeom prst="line">
            <a:avLst/>
          </a:prstGeom>
          <a:ln cap="flat" w="38100">
            <a:solidFill>
              <a:srgbClr val="4E3636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10959992" y="4218169"/>
            <a:ext cx="1105262" cy="110526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4E363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1512623" y="5419830"/>
            <a:ext cx="0" cy="519410"/>
          </a:xfrm>
          <a:prstGeom prst="line">
            <a:avLst/>
          </a:prstGeom>
          <a:ln cap="flat" w="38100">
            <a:solidFill>
              <a:srgbClr val="4E363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6326970" y="1508029"/>
            <a:ext cx="10217647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b="true" sz="3200" spc="32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EXECUÇÃO E RESULTADOS DA AVALIAÇÃO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99679" y="6548840"/>
            <a:ext cx="6055665" cy="288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850"/>
              </a:lnSpc>
              <a:buFont typeface="Arial"/>
              <a:buChar char="•"/>
            </a:pPr>
            <a:r>
              <a:rPr lang="en-US" sz="1900" spc="38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M5 – Endpoints em conformidade: ~92%</a:t>
            </a:r>
          </a:p>
          <a:p>
            <a:pPr algn="l" marL="410213" indent="-205106" lvl="1">
              <a:lnSpc>
                <a:spcPts val="2850"/>
              </a:lnSpc>
              <a:buFont typeface="Arial"/>
              <a:buChar char="•"/>
            </a:pPr>
            <a:r>
              <a:rPr lang="en-US" sz="1900" spc="38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M6 – ESLint: ~4 a cada 1000 linhas</a:t>
            </a:r>
          </a:p>
          <a:p>
            <a:pPr algn="l" marL="410213" indent="-205106" lvl="1">
              <a:lnSpc>
                <a:spcPts val="2850"/>
              </a:lnSpc>
              <a:buFont typeface="Arial"/>
              <a:buChar char="•"/>
            </a:pPr>
            <a:r>
              <a:rPr lang="en-US" sz="1900" spc="38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M7 – Não conformidades graves: 0</a:t>
            </a:r>
          </a:p>
          <a:p>
            <a:pPr algn="l" marL="410213" indent="-205106" lvl="1">
              <a:lnSpc>
                <a:spcPts val="2850"/>
              </a:lnSpc>
              <a:buFont typeface="Arial"/>
              <a:buChar char="•"/>
            </a:pPr>
            <a:r>
              <a:rPr lang="en-US" sz="1900" spc="38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M8 – Documentação completa: 85%.</a:t>
            </a:r>
          </a:p>
          <a:p>
            <a:pPr algn="l">
              <a:lnSpc>
                <a:spcPts val="285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68759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6" y="0"/>
                </a:lnTo>
                <a:lnTo>
                  <a:pt x="415136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27653" y="2799327"/>
            <a:ext cx="10701973" cy="7106110"/>
          </a:xfrm>
          <a:custGeom>
            <a:avLst/>
            <a:gdLst/>
            <a:ahLst/>
            <a:cxnLst/>
            <a:rect r="r" b="b" t="t" l="l"/>
            <a:pathLst>
              <a:path h="7106110" w="10701973">
                <a:moveTo>
                  <a:pt x="0" y="0"/>
                </a:moveTo>
                <a:lnTo>
                  <a:pt x="10701973" y="0"/>
                </a:lnTo>
                <a:lnTo>
                  <a:pt x="10701973" y="7106110"/>
                </a:lnTo>
                <a:lnTo>
                  <a:pt x="0" y="7106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97628"/>
            <a:ext cx="519790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 spc="254">
                <a:solidFill>
                  <a:srgbClr val="4E9B5B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FASE 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26970" y="1508029"/>
            <a:ext cx="10217647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b="true" sz="3200" spc="32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EXECUÇÃO E RESULTADOS DA AVALIAÇÃO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6268" y="2382946"/>
            <a:ext cx="16230600" cy="726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599" spc="519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A portabilidade do AgroMart é excelente dado que rodou em todos os navegadores quase que sem ajustes em todos os testados menos o Brave, e a maioria dos celulares rodou o app. No entanto, acho fundamental a atualização das bibliotecas para que não precise de nenhum ajuste e não fique complicada a instalação. A conformidade de código está boa, mas as violações de ESLint passaram limite definido no recorte de observação, o SonarCloud já está incorporado no código mas vale a pena colocar mais casos de teste e testes contínuos, além de ter que revisar os poucos endpoints fora de padrão (7%) e completar o que falta da documentação. Por fim, dos 8 critérios métricos medidos, 6 atingiram o nível esperado ou aceitável (75%), não atendendo ao critério de ≥80%, o que pela definição seria uma analise insatisfatória, mas como foi testado em poucos aparelhos e em poucos navegadores, acredito que o impacto do M2 pesou muito a avaliação, assim não determino uma falha na análise.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3676" y="611998"/>
            <a:ext cx="1705183" cy="1705183"/>
          </a:xfrm>
          <a:custGeom>
            <a:avLst/>
            <a:gdLst/>
            <a:ahLst/>
            <a:cxnLst/>
            <a:rect r="r" b="b" t="t" l="l"/>
            <a:pathLst>
              <a:path h="1705183" w="1705183">
                <a:moveTo>
                  <a:pt x="0" y="0"/>
                </a:moveTo>
                <a:lnTo>
                  <a:pt x="1705183" y="0"/>
                </a:lnTo>
                <a:lnTo>
                  <a:pt x="1705183" y="1705182"/>
                </a:lnTo>
                <a:lnTo>
                  <a:pt x="0" y="1705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84755" y="9188801"/>
            <a:ext cx="2349090" cy="2196399"/>
          </a:xfrm>
          <a:custGeom>
            <a:avLst/>
            <a:gdLst/>
            <a:ahLst/>
            <a:cxnLst/>
            <a:rect r="r" b="b" t="t" l="l"/>
            <a:pathLst>
              <a:path h="2196399" w="2349090">
                <a:moveTo>
                  <a:pt x="0" y="0"/>
                </a:moveTo>
                <a:lnTo>
                  <a:pt x="2349090" y="0"/>
                </a:lnTo>
                <a:lnTo>
                  <a:pt x="2349090" y="2196398"/>
                </a:lnTo>
                <a:lnTo>
                  <a:pt x="0" y="2196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6268" y="821651"/>
            <a:ext cx="162306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 spc="254">
                <a:solidFill>
                  <a:srgbClr val="EEEEE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570" y="3590881"/>
            <a:ext cx="17120859" cy="611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4"/>
              </a:lnSpc>
            </a:pPr>
            <a:r>
              <a:rPr lang="en-US" sz="52566">
                <a:solidFill>
                  <a:srgbClr val="E0E0E4"/>
                </a:solidFill>
                <a:latin typeface="Extenda 40 Hecto"/>
                <a:ea typeface="Extenda 40 Hecto"/>
                <a:cs typeface="Extenda 40 Hecto"/>
                <a:sym typeface="Extenda 40 Hecto"/>
              </a:rPr>
              <a:t>GABRIEL 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463475" y="1589496"/>
            <a:ext cx="5370522" cy="9792747"/>
          </a:xfrm>
          <a:custGeom>
            <a:avLst/>
            <a:gdLst/>
            <a:ahLst/>
            <a:cxnLst/>
            <a:rect r="r" b="b" t="t" l="l"/>
            <a:pathLst>
              <a:path h="9792747" w="5370522">
                <a:moveTo>
                  <a:pt x="0" y="0"/>
                </a:moveTo>
                <a:lnTo>
                  <a:pt x="5370522" y="0"/>
                </a:lnTo>
                <a:lnTo>
                  <a:pt x="5370522" y="9792747"/>
                </a:lnTo>
                <a:lnTo>
                  <a:pt x="0" y="979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25" r="-5238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66856"/>
            <a:ext cx="4318897" cy="809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8"/>
              </a:lnSpc>
            </a:pPr>
            <a:r>
              <a:rPr lang="en-US" sz="6497" b="true">
                <a:solidFill>
                  <a:srgbClr val="4E9B5B"/>
                </a:solidFill>
                <a:latin typeface="Poppins Bold"/>
                <a:ea typeface="Poppins Bold"/>
                <a:cs typeface="Poppins Bold"/>
                <a:sym typeface="Poppins Bold"/>
              </a:rPr>
              <a:t>GRUPO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59134" y="1000125"/>
            <a:ext cx="3598041" cy="45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9"/>
              </a:lnSpc>
            </a:pPr>
            <a:r>
              <a:rPr lang="en-US" sz="2770">
                <a:solidFill>
                  <a:srgbClr val="88C665"/>
                </a:solidFill>
                <a:latin typeface="Poppins"/>
                <a:ea typeface="Poppins"/>
                <a:cs typeface="Poppins"/>
                <a:sym typeface="Poppins"/>
              </a:rPr>
              <a:t>JULHO / 2025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30610" y="2098138"/>
            <a:ext cx="7083791" cy="8188862"/>
          </a:xfrm>
          <a:custGeom>
            <a:avLst/>
            <a:gdLst/>
            <a:ahLst/>
            <a:cxnLst/>
            <a:rect r="r" b="b" t="t" l="l"/>
            <a:pathLst>
              <a:path h="8188862" w="7083791">
                <a:moveTo>
                  <a:pt x="0" y="0"/>
                </a:moveTo>
                <a:lnTo>
                  <a:pt x="7083791" y="0"/>
                </a:lnTo>
                <a:lnTo>
                  <a:pt x="7083791" y="8188862"/>
                </a:lnTo>
                <a:lnTo>
                  <a:pt x="0" y="818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7236" y="1455200"/>
            <a:ext cx="1383352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 spc="254">
                <a:solidFill>
                  <a:srgbClr val="88C66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VIRGINIA ROMETTY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4285" y="3377654"/>
            <a:ext cx="5242111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Virginia Rometty foi a primeira mulher CEO da IBM, uma das maiores empresas de tecnologia do mundo. Liderou a transformação da IBM, direcionando o foco da empresa para áreas inovadoras como computação em nuvem, inteligência artificial e blockchain.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1604" y="5076825"/>
            <a:ext cx="5237696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Sob sua gestão, a IBM adquiriu dezenas de empresas, incluindo a Red Hat, e investiu fortemente em diversidade e educação tecnológica. Rometty é reconhecida globalmente por seu impacto na liderança feminina, inovação e responsabilidade social no setor de tecnologia.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75298" y="1409692"/>
            <a:ext cx="14912702" cy="7467616"/>
            <a:chOff x="0" y="0"/>
            <a:chExt cx="3927625" cy="1966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7625" cy="1966780"/>
            </a:xfrm>
            <a:custGeom>
              <a:avLst/>
              <a:gdLst/>
              <a:ahLst/>
              <a:cxnLst/>
              <a:rect r="r" b="b" t="t" l="l"/>
              <a:pathLst>
                <a:path h="1966780" w="3927625">
                  <a:moveTo>
                    <a:pt x="0" y="0"/>
                  </a:moveTo>
                  <a:lnTo>
                    <a:pt x="3927625" y="0"/>
                  </a:lnTo>
                  <a:lnTo>
                    <a:pt x="3927625" y="1966780"/>
                  </a:lnTo>
                  <a:lnTo>
                    <a:pt x="0" y="1966780"/>
                  </a:lnTo>
                  <a:close/>
                </a:path>
              </a:pathLst>
            </a:custGeom>
            <a:solidFill>
              <a:srgbClr val="0B44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927625" cy="2023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55345" y="9258300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44165" y="9258300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6576" y="268082"/>
            <a:ext cx="4957178" cy="9750836"/>
          </a:xfrm>
          <a:custGeom>
            <a:avLst/>
            <a:gdLst/>
            <a:ahLst/>
            <a:cxnLst/>
            <a:rect r="r" b="b" t="t" l="l"/>
            <a:pathLst>
              <a:path h="9750836" w="4957178">
                <a:moveTo>
                  <a:pt x="0" y="0"/>
                </a:moveTo>
                <a:lnTo>
                  <a:pt x="4957178" y="0"/>
                </a:lnTo>
                <a:lnTo>
                  <a:pt x="4957178" y="9750836"/>
                </a:lnTo>
                <a:lnTo>
                  <a:pt x="0" y="9750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462" t="-19043" r="-159462" b="-228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8456" y="1911367"/>
            <a:ext cx="1433419" cy="1959350"/>
          </a:xfrm>
          <a:custGeom>
            <a:avLst/>
            <a:gdLst/>
            <a:ahLst/>
            <a:cxnLst/>
            <a:rect r="r" b="b" t="t" l="l"/>
            <a:pathLst>
              <a:path h="1959350" w="1433419">
                <a:moveTo>
                  <a:pt x="0" y="0"/>
                </a:moveTo>
                <a:lnTo>
                  <a:pt x="1433419" y="0"/>
                </a:lnTo>
                <a:lnTo>
                  <a:pt x="1433419" y="1959349"/>
                </a:lnTo>
                <a:lnTo>
                  <a:pt x="0" y="1959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82115" y="5143500"/>
            <a:ext cx="3086100" cy="658368"/>
            <a:chOff x="0" y="0"/>
            <a:chExt cx="812800" cy="1733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73355"/>
            </a:xfrm>
            <a:custGeom>
              <a:avLst/>
              <a:gdLst/>
              <a:ahLst/>
              <a:cxnLst/>
              <a:rect r="r" b="b" t="t" l="l"/>
              <a:pathLst>
                <a:path h="173355" w="812800">
                  <a:moveTo>
                    <a:pt x="812800" y="55190"/>
                  </a:moveTo>
                  <a:lnTo>
                    <a:pt x="812800" y="118165"/>
                  </a:lnTo>
                  <a:cubicBezTo>
                    <a:pt x="812800" y="132802"/>
                    <a:pt x="806985" y="146840"/>
                    <a:pt x="796635" y="157190"/>
                  </a:cubicBezTo>
                  <a:cubicBezTo>
                    <a:pt x="786285" y="167540"/>
                    <a:pt x="772247" y="173355"/>
                    <a:pt x="757610" y="173355"/>
                  </a:cubicBezTo>
                  <a:lnTo>
                    <a:pt x="55190" y="173355"/>
                  </a:lnTo>
                  <a:cubicBezTo>
                    <a:pt x="40553" y="173355"/>
                    <a:pt x="26515" y="167540"/>
                    <a:pt x="16165" y="157190"/>
                  </a:cubicBezTo>
                  <a:cubicBezTo>
                    <a:pt x="5815" y="146840"/>
                    <a:pt x="0" y="132802"/>
                    <a:pt x="0" y="118165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21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  <a:r>
                <a:rPr lang="en-US" sz="1200" spc="24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Digite seu email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50281" y="5346463"/>
            <a:ext cx="336589" cy="252442"/>
          </a:xfrm>
          <a:custGeom>
            <a:avLst/>
            <a:gdLst/>
            <a:ahLst/>
            <a:cxnLst/>
            <a:rect r="r" b="b" t="t" l="l"/>
            <a:pathLst>
              <a:path h="252442" w="336589">
                <a:moveTo>
                  <a:pt x="0" y="0"/>
                </a:moveTo>
                <a:lnTo>
                  <a:pt x="336589" y="0"/>
                </a:lnTo>
                <a:lnTo>
                  <a:pt x="336589" y="252442"/>
                </a:lnTo>
                <a:lnTo>
                  <a:pt x="0" y="252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92190" y="6416600"/>
            <a:ext cx="452771" cy="452771"/>
          </a:xfrm>
          <a:custGeom>
            <a:avLst/>
            <a:gdLst/>
            <a:ahLst/>
            <a:cxnLst/>
            <a:rect r="r" b="b" t="t" l="l"/>
            <a:pathLst>
              <a:path h="452771" w="452771">
                <a:moveTo>
                  <a:pt x="0" y="0"/>
                </a:moveTo>
                <a:lnTo>
                  <a:pt x="452771" y="0"/>
                </a:lnTo>
                <a:lnTo>
                  <a:pt x="452771" y="452770"/>
                </a:lnTo>
                <a:lnTo>
                  <a:pt x="0" y="452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56304" y="3815905"/>
            <a:ext cx="9571673" cy="389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spc="599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Esse trabalho tem o objetivo de apresentar as conclusões sobre a análise da qualidade de software da plataforma Agromart, no qual o foco foi principalmente a conformidade e a portabilidade, seguindo os padrões específicados na  ISO/IEC 25010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87627" y="2271916"/>
            <a:ext cx="957167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8000" spc="240">
                <a:solidFill>
                  <a:srgbClr val="EEEEE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INTRODUÇÃO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6870" y="3722960"/>
            <a:ext cx="2076590" cy="53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3"/>
              </a:lnSpc>
            </a:pPr>
            <a:r>
              <a:rPr lang="en-US" sz="315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Agromart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82115" y="8353434"/>
            <a:ext cx="3086100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Não tem uma conta? </a:t>
            </a:r>
            <a:r>
              <a:rPr lang="en-US" sz="1500" b="true">
                <a:solidFill>
                  <a:srgbClr val="7365C6"/>
                </a:solidFill>
                <a:latin typeface="Garet Bold"/>
                <a:ea typeface="Garet Bold"/>
                <a:cs typeface="Garet Bold"/>
                <a:sym typeface="Garet Bold"/>
              </a:rPr>
              <a:t>Cadastre-se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182115" y="6313801"/>
            <a:ext cx="3086100" cy="658368"/>
            <a:chOff x="0" y="0"/>
            <a:chExt cx="812800" cy="1733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73355"/>
            </a:xfrm>
            <a:custGeom>
              <a:avLst/>
              <a:gdLst/>
              <a:ahLst/>
              <a:cxnLst/>
              <a:rect r="r" b="b" t="t" l="l"/>
              <a:pathLst>
                <a:path h="173355" w="812800">
                  <a:moveTo>
                    <a:pt x="812800" y="55190"/>
                  </a:moveTo>
                  <a:lnTo>
                    <a:pt x="812800" y="118165"/>
                  </a:lnTo>
                  <a:cubicBezTo>
                    <a:pt x="812800" y="132802"/>
                    <a:pt x="806985" y="146840"/>
                    <a:pt x="796635" y="157190"/>
                  </a:cubicBezTo>
                  <a:cubicBezTo>
                    <a:pt x="786285" y="167540"/>
                    <a:pt x="772247" y="173355"/>
                    <a:pt x="757610" y="173355"/>
                  </a:cubicBezTo>
                  <a:lnTo>
                    <a:pt x="55190" y="173355"/>
                  </a:lnTo>
                  <a:cubicBezTo>
                    <a:pt x="40553" y="173355"/>
                    <a:pt x="26515" y="167540"/>
                    <a:pt x="16165" y="157190"/>
                  </a:cubicBezTo>
                  <a:cubicBezTo>
                    <a:pt x="5815" y="146840"/>
                    <a:pt x="0" y="132802"/>
                    <a:pt x="0" y="118165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21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  <a:r>
                <a:rPr lang="en-US" sz="1200" spc="24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Digite sua senha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744961" y="7453986"/>
            <a:ext cx="2091593" cy="446207"/>
            <a:chOff x="0" y="0"/>
            <a:chExt cx="812800" cy="1733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73355"/>
            </a:xfrm>
            <a:custGeom>
              <a:avLst/>
              <a:gdLst/>
              <a:ahLst/>
              <a:cxnLst/>
              <a:rect r="r" b="b" t="t" l="l"/>
              <a:pathLst>
                <a:path h="173355" w="812800">
                  <a:moveTo>
                    <a:pt x="812800" y="81432"/>
                  </a:moveTo>
                  <a:lnTo>
                    <a:pt x="812800" y="91923"/>
                  </a:lnTo>
                  <a:cubicBezTo>
                    <a:pt x="812800" y="136897"/>
                    <a:pt x="776342" y="173355"/>
                    <a:pt x="731368" y="173355"/>
                  </a:cubicBezTo>
                  <a:lnTo>
                    <a:pt x="81432" y="173355"/>
                  </a:lnTo>
                  <a:cubicBezTo>
                    <a:pt x="36458" y="173355"/>
                    <a:pt x="0" y="136897"/>
                    <a:pt x="0" y="91923"/>
                  </a:cubicBezTo>
                  <a:lnTo>
                    <a:pt x="0" y="81432"/>
                  </a:lnTo>
                  <a:cubicBezTo>
                    <a:pt x="0" y="36458"/>
                    <a:pt x="36458" y="0"/>
                    <a:pt x="81432" y="0"/>
                  </a:cubicBezTo>
                  <a:lnTo>
                    <a:pt x="731368" y="0"/>
                  </a:lnTo>
                  <a:cubicBezTo>
                    <a:pt x="776342" y="0"/>
                    <a:pt x="812800" y="36458"/>
                    <a:pt x="812800" y="81432"/>
                  </a:cubicBezTo>
                  <a:close/>
                </a:path>
              </a:pathLst>
            </a:custGeom>
            <a:solidFill>
              <a:srgbClr val="4E9B5B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21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  <a:r>
                <a:rPr lang="en-US" b="true" sz="1200" spc="24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Entrar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094049" y="7111478"/>
            <a:ext cx="105087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esqueci a senha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13998" y="9844294"/>
            <a:ext cx="3153519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Imagem meramente ilustrativa, Gabriel Monteiro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752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06341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2621476" y="4053969"/>
            <a:ext cx="12932415" cy="0"/>
          </a:xfrm>
          <a:prstGeom prst="line">
            <a:avLst/>
          </a:prstGeom>
          <a:ln cap="flat" w="200025">
            <a:solidFill>
              <a:srgbClr val="116D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183675" y="3501338"/>
            <a:ext cx="1105262" cy="110526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C66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56935" y="3501338"/>
            <a:ext cx="1105262" cy="110526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81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472518"/>
            <a:ext cx="163446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b="true" sz="8499" spc="254">
                <a:solidFill>
                  <a:srgbClr val="EEEEE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FASES DO PROJETO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730196" y="3501338"/>
            <a:ext cx="1105262" cy="110526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6D6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003456" y="3501338"/>
            <a:ext cx="1105262" cy="110526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4C4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33093" y="5847206"/>
            <a:ext cx="340642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b="true" sz="2699" spc="269">
                <a:solidFill>
                  <a:srgbClr val="EEEEE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Propósito da avaliação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06353" y="5847206"/>
            <a:ext cx="340642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b="true" sz="2699" spc="269">
                <a:solidFill>
                  <a:srgbClr val="EEEE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Detalhamento do propósito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3477" y="7856981"/>
            <a:ext cx="3591603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Produto analisado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Arquitetura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Objetivo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Aspectos analisados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Ferramentas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11545" y="7856981"/>
            <a:ext cx="3832455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 u="sng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gabrielsmonteiro.github.io/2025.1-T02-Virginia-Rometty/fase2/detalhamento/"/>
              </a:rPr>
              <a:t>GQM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 u="sng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gabrielsmonteiro.github.io/2025.1-T02-Virginia-Rometty/fase2/abstraction/"/>
              </a:rPr>
              <a:t>Abstraction Sheets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Funcionalidades e tipos de usuário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Critérios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79614" y="5847206"/>
            <a:ext cx="340642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b="true" sz="2699" spc="269">
                <a:solidFill>
                  <a:srgbClr val="EEEEE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Planejamento da avaliação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79614" y="7856981"/>
            <a:ext cx="4273261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Escopo de avaliação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Subcaracterísticas analisadas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Método 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Critérios de aceitação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Riscos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52874" y="5847206"/>
            <a:ext cx="3406426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b="true" sz="2699" spc="269">
                <a:solidFill>
                  <a:srgbClr val="EEEEE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Execução da avaliação e documentação dos resultados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91024" y="7856981"/>
            <a:ext cx="3410818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Execução da avaliação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Resultados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Comparativo</a:t>
            </a:r>
          </a:p>
          <a:p>
            <a:pPr algn="l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Conclusão</a:t>
            </a:r>
          </a:p>
        </p:txBody>
      </p:sp>
      <p:sp>
        <p:nvSpPr>
          <p:cNvPr name="AutoShape 29" id="29"/>
          <p:cNvSpPr/>
          <p:nvPr/>
        </p:nvSpPr>
        <p:spPr>
          <a:xfrm>
            <a:off x="2736306" y="4703000"/>
            <a:ext cx="0" cy="1057331"/>
          </a:xfrm>
          <a:prstGeom prst="line">
            <a:avLst/>
          </a:prstGeom>
          <a:ln cap="flat" w="38100">
            <a:solidFill>
              <a:srgbClr val="88C665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7009566" y="4703000"/>
            <a:ext cx="0" cy="1057331"/>
          </a:xfrm>
          <a:prstGeom prst="line">
            <a:avLst/>
          </a:prstGeom>
          <a:ln cap="flat" w="38100">
            <a:solidFill>
              <a:srgbClr val="148183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1282827" y="4703000"/>
            <a:ext cx="0" cy="1057331"/>
          </a:xfrm>
          <a:prstGeom prst="line">
            <a:avLst/>
          </a:prstGeom>
          <a:ln cap="flat" w="38100">
            <a:solidFill>
              <a:srgbClr val="116D6E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15556087" y="4703000"/>
            <a:ext cx="0" cy="1057331"/>
          </a:xfrm>
          <a:prstGeom prst="line">
            <a:avLst/>
          </a:prstGeom>
          <a:ln cap="flat" w="38100">
            <a:solidFill>
              <a:srgbClr val="084C4D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82290" y="2780860"/>
            <a:ext cx="2959758" cy="3006110"/>
            <a:chOff x="0" y="0"/>
            <a:chExt cx="3946344" cy="40081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53236" y="1715038"/>
              <a:ext cx="2293109" cy="2293109"/>
            </a:xfrm>
            <a:custGeom>
              <a:avLst/>
              <a:gdLst/>
              <a:ahLst/>
              <a:cxnLst/>
              <a:rect r="r" b="b" t="t" l="l"/>
              <a:pathLst>
                <a:path h="2293109" w="2293109">
                  <a:moveTo>
                    <a:pt x="0" y="0"/>
                  </a:moveTo>
                  <a:lnTo>
                    <a:pt x="2293108" y="0"/>
                  </a:lnTo>
                  <a:lnTo>
                    <a:pt x="2293108" y="2293108"/>
                  </a:lnTo>
                  <a:lnTo>
                    <a:pt x="0" y="2293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8077" y="0"/>
              <a:ext cx="2063427" cy="2063427"/>
            </a:xfrm>
            <a:custGeom>
              <a:avLst/>
              <a:gdLst/>
              <a:ahLst/>
              <a:cxnLst/>
              <a:rect r="r" b="b" t="t" l="l"/>
              <a:pathLst>
                <a:path h="2063427" w="2063427">
                  <a:moveTo>
                    <a:pt x="0" y="0"/>
                  </a:moveTo>
                  <a:lnTo>
                    <a:pt x="2063426" y="0"/>
                  </a:lnTo>
                  <a:lnTo>
                    <a:pt x="2063426" y="2063427"/>
                  </a:lnTo>
                  <a:lnTo>
                    <a:pt x="0" y="2063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1746" y="2063427"/>
              <a:ext cx="1596331" cy="1596331"/>
            </a:xfrm>
            <a:custGeom>
              <a:avLst/>
              <a:gdLst/>
              <a:ahLst/>
              <a:cxnLst/>
              <a:rect r="r" b="b" t="t" l="l"/>
              <a:pathLst>
                <a:path h="1596331" w="1596331">
                  <a:moveTo>
                    <a:pt x="0" y="0"/>
                  </a:moveTo>
                  <a:lnTo>
                    <a:pt x="1596331" y="0"/>
                  </a:lnTo>
                  <a:lnTo>
                    <a:pt x="1596331" y="1596330"/>
                  </a:lnTo>
                  <a:lnTo>
                    <a:pt x="0" y="1596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3427" cy="2063427"/>
            </a:xfrm>
            <a:custGeom>
              <a:avLst/>
              <a:gdLst/>
              <a:ahLst/>
              <a:cxnLst/>
              <a:rect r="r" b="b" t="t" l="l"/>
              <a:pathLst>
                <a:path h="2063427" w="2063427">
                  <a:moveTo>
                    <a:pt x="0" y="0"/>
                  </a:moveTo>
                  <a:lnTo>
                    <a:pt x="2063427" y="0"/>
                  </a:lnTo>
                  <a:lnTo>
                    <a:pt x="2063427" y="2063427"/>
                  </a:lnTo>
                  <a:lnTo>
                    <a:pt x="0" y="2063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352168" y="2759285"/>
            <a:ext cx="2959758" cy="2959758"/>
          </a:xfrm>
          <a:custGeom>
            <a:avLst/>
            <a:gdLst/>
            <a:ahLst/>
            <a:cxnLst/>
            <a:rect r="r" b="b" t="t" l="l"/>
            <a:pathLst>
              <a:path h="2959758" w="2959758">
                <a:moveTo>
                  <a:pt x="0" y="0"/>
                </a:moveTo>
                <a:lnTo>
                  <a:pt x="2959758" y="0"/>
                </a:lnTo>
                <a:lnTo>
                  <a:pt x="2959758" y="2959759"/>
                </a:lnTo>
                <a:lnTo>
                  <a:pt x="0" y="2959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184670"/>
            <a:ext cx="162306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 spc="254">
                <a:solidFill>
                  <a:srgbClr val="4E9B5B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ORGANIZAÇÃO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82596" y="5670145"/>
            <a:ext cx="3759146" cy="75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7"/>
              </a:lnSpc>
            </a:pPr>
            <a:r>
              <a:rPr lang="en-US" sz="4448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Ferramentas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51566" y="5670145"/>
            <a:ext cx="1760962" cy="75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7"/>
              </a:lnSpc>
            </a:pPr>
            <a:r>
              <a:rPr lang="en-US" sz="4448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Custo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67128" y="6543476"/>
            <a:ext cx="7392172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Baseado no cálculo de valor de um estudante de Engenharia de Software da UnB por hora (R$ 8,75), conforme o pago em bolsas PIBIC, como esquematizou o Grupo Carol Shaw, temos o seguinte custo dessa análise: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42509" y="8863766"/>
            <a:ext cx="7116791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 (membro) x 4 (dias de trabalho) x  8 (horas trabalhadas por dia) x R$ 8,75 (preço/hora) =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R$ 280,00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1828" y="6543476"/>
            <a:ext cx="7392172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Para o desenvolvimento do projeto com um curto período de tempo, foram selecionadas ferramentas específicas que possibilitariam a execução e entrega do projeto final no curto prazo de tempo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7209" y="8863766"/>
            <a:ext cx="711679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WhatsApp, Visual Studio Code (e linguagens e extensões), GitHub e Figma.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104952" y="3529237"/>
            <a:ext cx="6078097" cy="1196924"/>
            <a:chOff x="0" y="0"/>
            <a:chExt cx="1600816" cy="3152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0816" cy="315239"/>
            </a:xfrm>
            <a:custGeom>
              <a:avLst/>
              <a:gdLst/>
              <a:ahLst/>
              <a:cxnLst/>
              <a:rect r="r" b="b" t="t" l="l"/>
              <a:pathLst>
                <a:path h="315239" w="1600816">
                  <a:moveTo>
                    <a:pt x="0" y="0"/>
                  </a:moveTo>
                  <a:lnTo>
                    <a:pt x="1600816" y="0"/>
                  </a:lnTo>
                  <a:lnTo>
                    <a:pt x="1600816" y="315239"/>
                  </a:lnTo>
                  <a:lnTo>
                    <a:pt x="0" y="3152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00816" cy="36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04952" y="5663567"/>
            <a:ext cx="6078097" cy="1196924"/>
            <a:chOff x="0" y="0"/>
            <a:chExt cx="1600816" cy="3152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0816" cy="315239"/>
            </a:xfrm>
            <a:custGeom>
              <a:avLst/>
              <a:gdLst/>
              <a:ahLst/>
              <a:cxnLst/>
              <a:rect r="r" b="b" t="t" l="l"/>
              <a:pathLst>
                <a:path h="315239" w="1600816">
                  <a:moveTo>
                    <a:pt x="0" y="0"/>
                  </a:moveTo>
                  <a:lnTo>
                    <a:pt x="1600816" y="0"/>
                  </a:lnTo>
                  <a:lnTo>
                    <a:pt x="1600816" y="315239"/>
                  </a:lnTo>
                  <a:lnTo>
                    <a:pt x="0" y="3152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00816" cy="36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13905" y="3705518"/>
            <a:ext cx="692378" cy="844363"/>
          </a:xfrm>
          <a:custGeom>
            <a:avLst/>
            <a:gdLst/>
            <a:ahLst/>
            <a:cxnLst/>
            <a:rect r="r" b="b" t="t" l="l"/>
            <a:pathLst>
              <a:path h="844363" w="692378">
                <a:moveTo>
                  <a:pt x="0" y="0"/>
                </a:moveTo>
                <a:lnTo>
                  <a:pt x="692378" y="0"/>
                </a:lnTo>
                <a:lnTo>
                  <a:pt x="692378" y="844363"/>
                </a:lnTo>
                <a:lnTo>
                  <a:pt x="0" y="84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59022" y="5839847"/>
            <a:ext cx="802145" cy="844363"/>
          </a:xfrm>
          <a:custGeom>
            <a:avLst/>
            <a:gdLst/>
            <a:ahLst/>
            <a:cxnLst/>
            <a:rect r="r" b="b" t="t" l="l"/>
            <a:pathLst>
              <a:path h="844363" w="802145">
                <a:moveTo>
                  <a:pt x="0" y="0"/>
                </a:moveTo>
                <a:lnTo>
                  <a:pt x="802145" y="0"/>
                </a:lnTo>
                <a:lnTo>
                  <a:pt x="802145" y="844363"/>
                </a:lnTo>
                <a:lnTo>
                  <a:pt x="0" y="844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04952" y="4726161"/>
            <a:ext cx="6078097" cy="311502"/>
          </a:xfrm>
          <a:custGeom>
            <a:avLst/>
            <a:gdLst/>
            <a:ahLst/>
            <a:cxnLst/>
            <a:rect r="r" b="b" t="t" l="l"/>
            <a:pathLst>
              <a:path h="311502" w="6078097">
                <a:moveTo>
                  <a:pt x="0" y="0"/>
                </a:moveTo>
                <a:lnTo>
                  <a:pt x="6078096" y="0"/>
                </a:lnTo>
                <a:lnTo>
                  <a:pt x="6078096" y="311503"/>
                </a:lnTo>
                <a:lnTo>
                  <a:pt x="0" y="311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04952" y="6860490"/>
            <a:ext cx="6078097" cy="311502"/>
          </a:xfrm>
          <a:custGeom>
            <a:avLst/>
            <a:gdLst/>
            <a:ahLst/>
            <a:cxnLst/>
            <a:rect r="r" b="b" t="t" l="l"/>
            <a:pathLst>
              <a:path h="311502" w="6078097">
                <a:moveTo>
                  <a:pt x="0" y="0"/>
                </a:moveTo>
                <a:lnTo>
                  <a:pt x="6078096" y="0"/>
                </a:lnTo>
                <a:lnTo>
                  <a:pt x="6078096" y="311503"/>
                </a:lnTo>
                <a:lnTo>
                  <a:pt x="0" y="311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104952" y="7797896"/>
            <a:ext cx="6078097" cy="1196924"/>
            <a:chOff x="0" y="0"/>
            <a:chExt cx="1600816" cy="3152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00816" cy="315239"/>
            </a:xfrm>
            <a:custGeom>
              <a:avLst/>
              <a:gdLst/>
              <a:ahLst/>
              <a:cxnLst/>
              <a:rect r="r" b="b" t="t" l="l"/>
              <a:pathLst>
                <a:path h="315239" w="1600816">
                  <a:moveTo>
                    <a:pt x="0" y="0"/>
                  </a:moveTo>
                  <a:lnTo>
                    <a:pt x="1600816" y="0"/>
                  </a:lnTo>
                  <a:lnTo>
                    <a:pt x="1600816" y="315239"/>
                  </a:lnTo>
                  <a:lnTo>
                    <a:pt x="0" y="3152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600816" cy="36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457439" y="7974176"/>
            <a:ext cx="805311" cy="844363"/>
          </a:xfrm>
          <a:custGeom>
            <a:avLst/>
            <a:gdLst/>
            <a:ahLst/>
            <a:cxnLst/>
            <a:rect r="r" b="b" t="t" l="l"/>
            <a:pathLst>
              <a:path h="844363" w="805311">
                <a:moveTo>
                  <a:pt x="0" y="0"/>
                </a:moveTo>
                <a:lnTo>
                  <a:pt x="805311" y="0"/>
                </a:lnTo>
                <a:lnTo>
                  <a:pt x="805311" y="844363"/>
                </a:lnTo>
                <a:lnTo>
                  <a:pt x="0" y="8443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104952" y="8994820"/>
            <a:ext cx="6078097" cy="311502"/>
          </a:xfrm>
          <a:custGeom>
            <a:avLst/>
            <a:gdLst/>
            <a:ahLst/>
            <a:cxnLst/>
            <a:rect r="r" b="b" t="t" l="l"/>
            <a:pathLst>
              <a:path h="311502" w="6078097">
                <a:moveTo>
                  <a:pt x="0" y="0"/>
                </a:moveTo>
                <a:lnTo>
                  <a:pt x="6078096" y="0"/>
                </a:lnTo>
                <a:lnTo>
                  <a:pt x="6078096" y="311502"/>
                </a:lnTo>
                <a:lnTo>
                  <a:pt x="0" y="311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28700" y="3529237"/>
            <a:ext cx="4590477" cy="2794704"/>
            <a:chOff x="0" y="0"/>
            <a:chExt cx="557257" cy="3392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7257" cy="339260"/>
            </a:xfrm>
            <a:custGeom>
              <a:avLst/>
              <a:gdLst/>
              <a:ahLst/>
              <a:cxnLst/>
              <a:rect r="r" b="b" t="t" l="l"/>
              <a:pathLst>
                <a:path h="339260" w="557257">
                  <a:moveTo>
                    <a:pt x="0" y="0"/>
                  </a:moveTo>
                  <a:lnTo>
                    <a:pt x="557257" y="0"/>
                  </a:lnTo>
                  <a:lnTo>
                    <a:pt x="557257" y="339260"/>
                  </a:lnTo>
                  <a:lnTo>
                    <a:pt x="0" y="339260"/>
                  </a:lnTo>
                  <a:close/>
                </a:path>
              </a:pathLst>
            </a:custGeom>
            <a:blipFill>
              <a:blip r:embed="rId11"/>
              <a:stretch>
                <a:fillRect l="-4181" t="0" r="-418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8700" y="6580545"/>
            <a:ext cx="4590477" cy="2725777"/>
            <a:chOff x="0" y="0"/>
            <a:chExt cx="513414" cy="304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3414" cy="304860"/>
            </a:xfrm>
            <a:custGeom>
              <a:avLst/>
              <a:gdLst/>
              <a:ahLst/>
              <a:cxnLst/>
              <a:rect r="r" b="b" t="t" l="l"/>
              <a:pathLst>
                <a:path h="304860" w="513414">
                  <a:moveTo>
                    <a:pt x="0" y="0"/>
                  </a:moveTo>
                  <a:lnTo>
                    <a:pt x="513414" y="0"/>
                  </a:lnTo>
                  <a:lnTo>
                    <a:pt x="513414" y="304860"/>
                  </a:lnTo>
                  <a:lnTo>
                    <a:pt x="0" y="304860"/>
                  </a:lnTo>
                  <a:close/>
                </a:path>
              </a:pathLst>
            </a:custGeom>
            <a:blipFill>
              <a:blip r:embed="rId12"/>
              <a:stretch>
                <a:fillRect l="0" t="-34204" r="0" b="-34204"/>
              </a:stretch>
            </a:blipFill>
          </p:spPr>
        </p:sp>
      </p:grpSp>
      <p:sp>
        <p:nvSpPr>
          <p:cNvPr name="AutoShape 24" id="24"/>
          <p:cNvSpPr/>
          <p:nvPr/>
        </p:nvSpPr>
        <p:spPr>
          <a:xfrm flipH="true">
            <a:off x="5816687" y="4127699"/>
            <a:ext cx="697218" cy="0"/>
          </a:xfrm>
          <a:prstGeom prst="line">
            <a:avLst/>
          </a:prstGeom>
          <a:ln cap="flat" w="38100">
            <a:solidFill>
              <a:srgbClr val="88C665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5816687" y="8428033"/>
            <a:ext cx="697218" cy="0"/>
          </a:xfrm>
          <a:prstGeom prst="line">
            <a:avLst/>
          </a:prstGeom>
          <a:ln cap="flat" w="38100">
            <a:solidFill>
              <a:srgbClr val="88C665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H="true">
            <a:off x="11834439" y="6255604"/>
            <a:ext cx="697218" cy="0"/>
          </a:xfrm>
          <a:prstGeom prst="line">
            <a:avLst/>
          </a:prstGeom>
          <a:ln cap="flat" w="38100">
            <a:solidFill>
              <a:srgbClr val="88C665"/>
            </a:solidFill>
            <a:prstDash val="sysDot"/>
            <a:headEnd type="arrow" len="sm" w="med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2588808" y="3566156"/>
            <a:ext cx="5086246" cy="5252383"/>
          </a:xfrm>
          <a:custGeom>
            <a:avLst/>
            <a:gdLst/>
            <a:ahLst/>
            <a:cxnLst/>
            <a:rect r="r" b="b" t="t" l="l"/>
            <a:pathLst>
              <a:path h="5252383" w="5086246">
                <a:moveTo>
                  <a:pt x="0" y="0"/>
                </a:moveTo>
                <a:lnTo>
                  <a:pt x="5086245" y="0"/>
                </a:lnTo>
                <a:lnTo>
                  <a:pt x="5086245" y="5252383"/>
                </a:lnTo>
                <a:lnTo>
                  <a:pt x="0" y="52523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3540" t="-24769" r="-115517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1350515"/>
            <a:ext cx="162306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 spc="254">
                <a:solidFill>
                  <a:srgbClr val="EEEEE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FASE 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2693578"/>
            <a:ext cx="1623060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b="true" sz="3200" spc="32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ENTENDER UM POUCO MAIS SOBRE O AGROMART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04333" y="3954587"/>
            <a:ext cx="443010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b="true" sz="2499" spc="24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Arquitetura do software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04333" y="6060341"/>
            <a:ext cx="437134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b="true" sz="2699" spc="26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Objetivo e propósito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04333" y="8194670"/>
            <a:ext cx="437134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b="true" sz="2699" spc="26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Produto analisado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2588808" y="6192348"/>
            <a:ext cx="2981486" cy="2626191"/>
          </a:xfrm>
          <a:custGeom>
            <a:avLst/>
            <a:gdLst/>
            <a:ahLst/>
            <a:cxnLst/>
            <a:rect r="r" b="b" t="t" l="l"/>
            <a:pathLst>
              <a:path h="2626191" w="2981486">
                <a:moveTo>
                  <a:pt x="0" y="0"/>
                </a:moveTo>
                <a:lnTo>
                  <a:pt x="2981485" y="0"/>
                </a:lnTo>
                <a:lnTo>
                  <a:pt x="2981485" y="2626191"/>
                </a:lnTo>
                <a:lnTo>
                  <a:pt x="0" y="26261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0759" t="-49539" r="0" b="-10000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752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06341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319651"/>
            <a:ext cx="3697649" cy="6195107"/>
            <a:chOff x="0" y="0"/>
            <a:chExt cx="973866" cy="16316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3866" cy="1631633"/>
            </a:xfrm>
            <a:custGeom>
              <a:avLst/>
              <a:gdLst/>
              <a:ahLst/>
              <a:cxnLst/>
              <a:rect r="r" b="b" t="t" l="l"/>
              <a:pathLst>
                <a:path h="1631633" w="973866">
                  <a:moveTo>
                    <a:pt x="0" y="0"/>
                  </a:moveTo>
                  <a:lnTo>
                    <a:pt x="973866" y="0"/>
                  </a:lnTo>
                  <a:lnTo>
                    <a:pt x="973866" y="1631633"/>
                  </a:lnTo>
                  <a:lnTo>
                    <a:pt x="0" y="16316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73866" cy="1688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58406" y="3319651"/>
            <a:ext cx="3697649" cy="6195107"/>
            <a:chOff x="0" y="0"/>
            <a:chExt cx="973866" cy="16316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3866" cy="1631633"/>
            </a:xfrm>
            <a:custGeom>
              <a:avLst/>
              <a:gdLst/>
              <a:ahLst/>
              <a:cxnLst/>
              <a:rect r="r" b="b" t="t" l="l"/>
              <a:pathLst>
                <a:path h="1631633" w="973866">
                  <a:moveTo>
                    <a:pt x="0" y="0"/>
                  </a:moveTo>
                  <a:lnTo>
                    <a:pt x="973866" y="0"/>
                  </a:lnTo>
                  <a:lnTo>
                    <a:pt x="973866" y="1631633"/>
                  </a:lnTo>
                  <a:lnTo>
                    <a:pt x="0" y="16316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73866" cy="1688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88111" y="3319651"/>
            <a:ext cx="3697649" cy="6195107"/>
            <a:chOff x="0" y="0"/>
            <a:chExt cx="973866" cy="16316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3866" cy="1631633"/>
            </a:xfrm>
            <a:custGeom>
              <a:avLst/>
              <a:gdLst/>
              <a:ahLst/>
              <a:cxnLst/>
              <a:rect r="r" b="b" t="t" l="l"/>
              <a:pathLst>
                <a:path h="1631633" w="973866">
                  <a:moveTo>
                    <a:pt x="0" y="0"/>
                  </a:moveTo>
                  <a:lnTo>
                    <a:pt x="973866" y="0"/>
                  </a:lnTo>
                  <a:lnTo>
                    <a:pt x="973866" y="1631633"/>
                  </a:lnTo>
                  <a:lnTo>
                    <a:pt x="0" y="16316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73866" cy="1688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14361" y="3073057"/>
            <a:ext cx="4229813" cy="6688294"/>
            <a:chOff x="0" y="0"/>
            <a:chExt cx="1114025" cy="17615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14025" cy="1761526"/>
            </a:xfrm>
            <a:custGeom>
              <a:avLst/>
              <a:gdLst/>
              <a:ahLst/>
              <a:cxnLst/>
              <a:rect r="r" b="b" t="t" l="l"/>
              <a:pathLst>
                <a:path h="1761526" w="1114025">
                  <a:moveTo>
                    <a:pt x="0" y="0"/>
                  </a:moveTo>
                  <a:lnTo>
                    <a:pt x="1114025" y="0"/>
                  </a:lnTo>
                  <a:lnTo>
                    <a:pt x="1114025" y="1761526"/>
                  </a:lnTo>
                  <a:lnTo>
                    <a:pt x="0" y="1761526"/>
                  </a:lnTo>
                  <a:close/>
                </a:path>
              </a:pathLst>
            </a:custGeom>
            <a:solidFill>
              <a:srgbClr val="4E363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14025" cy="1818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777635" y="5794486"/>
            <a:ext cx="199779" cy="19977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6D6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07341" y="5794486"/>
            <a:ext cx="199779" cy="19977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6D6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637046" y="5794486"/>
            <a:ext cx="199779" cy="19977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6D6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29378" y="5794486"/>
            <a:ext cx="199779" cy="19977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B1669">
                    <a:alpha val="100000"/>
                  </a:srgbClr>
                </a:gs>
                <a:gs pos="100000">
                  <a:srgbClr val="8847B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4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27480" y="3073057"/>
            <a:ext cx="2500089" cy="250008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7220" t="0" r="-2722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5557186" y="3073057"/>
            <a:ext cx="2500089" cy="2500089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486891" y="3073057"/>
            <a:ext cx="2500089" cy="250008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3578682" y="2883766"/>
            <a:ext cx="2701171" cy="270117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596" t="0" r="-38596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028700" y="1472518"/>
            <a:ext cx="1634467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7500" spc="225">
                <a:solidFill>
                  <a:srgbClr val="4E9B5B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FASE 02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1686" y="6213340"/>
            <a:ext cx="2911678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spc="299">
                <a:solidFill>
                  <a:srgbClr val="D0AD8D"/>
                </a:solidFill>
                <a:latin typeface="Canva Sans"/>
                <a:ea typeface="Canva Sans"/>
                <a:cs typeface="Canva Sans"/>
                <a:sym typeface="Canva Sans"/>
              </a:rPr>
              <a:t>Critérios de avaliação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351391" y="6213340"/>
            <a:ext cx="291167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 spc="299">
                <a:solidFill>
                  <a:srgbClr val="D0AD8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Contexto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6268" y="7251565"/>
            <a:ext cx="3296477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Subcaracterísticas da Conformidade e da Portabilidade do Agromart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52204" y="7240195"/>
            <a:ext cx="311005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Detalhar os tipos de usuários, funcionalidades e ambiente inserido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082876" y="6222865"/>
            <a:ext cx="330466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 spc="299">
                <a:solidFill>
                  <a:srgbClr val="D0AD8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Documentação Técinica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289283" y="7240195"/>
            <a:ext cx="2895305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Montar e apresentar o </a:t>
            </a:r>
            <a:r>
              <a:rPr lang="en-US" sz="2000" spc="4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8" tooltip="https://gabrielsmonteiro.github.io/2025.1-T02-Virginia-Rometty/fase2/detalhamento/"/>
              </a:rPr>
              <a:t>GQM</a:t>
            </a:r>
            <a:r>
              <a:rPr lang="en-US" sz="2000" spc="4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 </a:t>
            </a:r>
            <a:r>
              <a:rPr lang="en-US" sz="2000" spc="4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gabrielsmonteiro.github.io/2025.1-T02-Virginia-Rometty/fase2/abstraction/"/>
              </a:rPr>
              <a:t>Abstraction Sheet</a:t>
            </a:r>
            <a:r>
              <a:rPr lang="en-US" sz="2000" spc="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 análise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014386" y="6213340"/>
            <a:ext cx="3832576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 spc="299">
                <a:solidFill>
                  <a:srgbClr val="EEEEE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Relação dos objetivos e metas da análise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228772" y="7687889"/>
            <a:ext cx="340098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4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Relaciona o GQM dos dois aspectos e estabelece a meta da analise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557186" y="1773826"/>
            <a:ext cx="10217647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b="true" sz="3200" spc="32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DETALHAR MAIS A ANALISE DO AGROMART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B1669">
                <a:alpha val="100000"/>
              </a:srgbClr>
            </a:gs>
            <a:gs pos="100000">
              <a:srgbClr val="8847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91000" y="0"/>
            <a:ext cx="10287000" cy="102870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l="-25046" t="0" r="-2504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5534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44165" y="614603"/>
            <a:ext cx="415135" cy="414097"/>
          </a:xfrm>
          <a:custGeom>
            <a:avLst/>
            <a:gdLst/>
            <a:ahLst/>
            <a:cxnLst/>
            <a:rect r="r" b="b" t="t" l="l"/>
            <a:pathLst>
              <a:path h="414097" w="415135">
                <a:moveTo>
                  <a:pt x="0" y="0"/>
                </a:moveTo>
                <a:lnTo>
                  <a:pt x="415135" y="0"/>
                </a:lnTo>
                <a:lnTo>
                  <a:pt x="415135" y="414097"/>
                </a:lnTo>
                <a:lnTo>
                  <a:pt x="0" y="4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46886" y="3062655"/>
            <a:ext cx="1105262" cy="110526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C66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21708" y="4763038"/>
            <a:ext cx="1105262" cy="11052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C6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168889" y="3619964"/>
            <a:ext cx="631603" cy="0"/>
          </a:xfrm>
          <a:prstGeom prst="line">
            <a:avLst/>
          </a:prstGeom>
          <a:ln cap="flat" w="38100">
            <a:solidFill>
              <a:srgbClr val="88C665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6543711" y="5320348"/>
            <a:ext cx="631603" cy="0"/>
          </a:xfrm>
          <a:prstGeom prst="line">
            <a:avLst/>
          </a:prstGeom>
          <a:ln cap="flat" w="38100">
            <a:solidFill>
              <a:srgbClr val="88C665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4846886" y="6463422"/>
            <a:ext cx="1105262" cy="110526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C66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6168889" y="7020732"/>
            <a:ext cx="631603" cy="0"/>
          </a:xfrm>
          <a:prstGeom prst="line">
            <a:avLst/>
          </a:prstGeom>
          <a:ln cap="flat" w="38100">
            <a:solidFill>
              <a:srgbClr val="88C665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3842931" y="8163806"/>
            <a:ext cx="1105262" cy="11052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C66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164933" y="8721115"/>
            <a:ext cx="631603" cy="0"/>
          </a:xfrm>
          <a:prstGeom prst="line">
            <a:avLst/>
          </a:prstGeom>
          <a:ln cap="flat" w="38100">
            <a:solidFill>
              <a:srgbClr val="88C665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-2402600" y="2670957"/>
            <a:ext cx="6862601" cy="6888432"/>
          </a:xfrm>
          <a:custGeom>
            <a:avLst/>
            <a:gdLst/>
            <a:ahLst/>
            <a:cxnLst/>
            <a:rect r="r" b="b" t="t" l="l"/>
            <a:pathLst>
              <a:path h="6888432" w="6862601">
                <a:moveTo>
                  <a:pt x="0" y="0"/>
                </a:moveTo>
                <a:lnTo>
                  <a:pt x="6862600" y="0"/>
                </a:lnTo>
                <a:lnTo>
                  <a:pt x="6862600" y="6888432"/>
                </a:lnTo>
                <a:lnTo>
                  <a:pt x="0" y="688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1261257"/>
            <a:ext cx="162306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b="true" sz="8499" spc="254">
                <a:solidFill>
                  <a:srgbClr val="EEEEE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FASE 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19567" y="3400964"/>
            <a:ext cx="324582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b="true" sz="2999" spc="299">
                <a:solidFill>
                  <a:srgbClr val="EEEEE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Escopo da avaliação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94390" y="5101347"/>
            <a:ext cx="324582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b="true" sz="2999" spc="299">
                <a:solidFill>
                  <a:srgbClr val="EEEEE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Método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22554" y="3324764"/>
            <a:ext cx="6636746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Subcaracterísticas, nível de prioridade e objeto para analise (Github, web, aplicativo)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97377" y="5025147"/>
            <a:ext cx="626192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Eta</a:t>
            </a:r>
            <a:r>
              <a:rPr lang="en-US" sz="2000" spc="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pas, objetivos, técnicas e ferramentas utilizadas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19567" y="6801731"/>
            <a:ext cx="3245820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spc="299" b="true">
                <a:solidFill>
                  <a:srgbClr val="EEEEE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Métricas e critérios de Aceitação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622554" y="6725531"/>
            <a:ext cx="6636746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Define como será avaliado, os cálculos estabelecidos e o que é considerado sucesso ou fracasso na avaliação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15612" y="8502115"/>
            <a:ext cx="324582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b="true" sz="2999" spc="299">
                <a:solidFill>
                  <a:srgbClr val="EEEEE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Organização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18599" y="8425915"/>
            <a:ext cx="6636746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Define os riscos, o cronograma e quais são as ferramentas necessárias para a análise poder prosseguir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326970" y="1508029"/>
            <a:ext cx="10217647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b="true" sz="3200" spc="32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PLANEJAMENTO DA AVALIAÇÃO DO AGROMART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DAGti3WjUJI</dc:identifier>
  <dcterms:modified xsi:type="dcterms:W3CDTF">2011-08-01T06:04:30Z</dcterms:modified>
  <cp:revision>1</cp:revision>
  <dc:title>Qualidade de Software</dc:title>
</cp:coreProperties>
</file>